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9" r:id="rId4"/>
    <p:sldId id="276" r:id="rId5"/>
    <p:sldId id="299" r:id="rId6"/>
    <p:sldId id="318" r:id="rId7"/>
    <p:sldId id="319" r:id="rId8"/>
    <p:sldId id="303" r:id="rId9"/>
    <p:sldId id="264" r:id="rId10"/>
    <p:sldId id="306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20" r:id="rId19"/>
    <p:sldId id="321" r:id="rId20"/>
    <p:sldId id="322" r:id="rId21"/>
    <p:sldId id="323" r:id="rId22"/>
    <p:sldId id="324" r:id="rId23"/>
    <p:sldId id="325" r:id="rId24"/>
    <p:sldId id="307" r:id="rId25"/>
    <p:sldId id="308" r:id="rId26"/>
    <p:sldId id="309" r:id="rId27"/>
    <p:sldId id="310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05" r:id="rId36"/>
    <p:sldId id="288" r:id="rId37"/>
    <p:sldId id="334" r:id="rId38"/>
    <p:sldId id="335" r:id="rId39"/>
    <p:sldId id="28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현아" initials="장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C2A6"/>
    <a:srgbClr val="FF0000"/>
    <a:srgbClr val="F8F8F8"/>
    <a:srgbClr val="024037"/>
    <a:srgbClr val="466686"/>
    <a:srgbClr val="38516A"/>
    <a:srgbClr val="567DA4"/>
    <a:srgbClr val="204566"/>
    <a:srgbClr val="84A1BE"/>
    <a:srgbClr val="19FF8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90" y="-43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4T16:40:00.149" idx="2">
    <p:pos x="5471" y="-63"/>
    <p:text>외롭지 않은 느낌의 그림으로 변경하세요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2021-03-05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2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71F88D5-E7AB-43D9-9D83-DD09EDC3D478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8878" y="1031193"/>
            <a:ext cx="12200878" cy="8155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EDACE6-738D-4516-BBD7-033BF415A52D}"/>
              </a:ext>
            </a:extLst>
          </p:cNvPr>
          <p:cNvSpPr txBox="1"/>
          <p:nvPr/>
        </p:nvSpPr>
        <p:spPr>
          <a:xfrm>
            <a:off x="9696893" y="3968569"/>
            <a:ext cx="1997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손 예 인</a:t>
            </a:r>
            <a:endParaRPr lang="en-US" altLang="ko-KR" sz="28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수 민</a:t>
            </a:r>
            <a:endParaRPr lang="en-US" altLang="ko-KR" sz="28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임 상 우</a:t>
            </a:r>
            <a:endParaRPr lang="en-US" altLang="ko-KR" sz="28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장 현 아</a:t>
            </a:r>
            <a:endParaRPr lang="en-US" altLang="ko-KR" sz="28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장 연 정</a:t>
            </a:r>
            <a:endParaRPr lang="ko-KR" altLang="en-US" sz="28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10227AA-7485-4955-85F9-7B98F89EA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6" t="45825" r="57403" b="37191"/>
          <a:stretch/>
        </p:blipFill>
        <p:spPr>
          <a:xfrm>
            <a:off x="1127531" y="1038862"/>
            <a:ext cx="1261884" cy="815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EDACE6-738D-4516-BBD7-033BF415A52D}"/>
              </a:ext>
            </a:extLst>
          </p:cNvPr>
          <p:cNvSpPr txBox="1"/>
          <p:nvPr/>
        </p:nvSpPr>
        <p:spPr>
          <a:xfrm>
            <a:off x="995936" y="1854442"/>
            <a:ext cx="6425590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dirty="0">
                <a:ln w="12700">
                  <a:solidFill>
                    <a:srgbClr val="05C2A6"/>
                  </a:solidFill>
                </a:ln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해요</a:t>
            </a:r>
            <a:r>
              <a:rPr lang="en-US" altLang="ko-KR" sz="9000" dirty="0">
                <a:ln w="12700">
                  <a:solidFill>
                    <a:srgbClr val="05C2A6"/>
                  </a:solidFill>
                </a:ln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?!</a:t>
            </a:r>
            <a:r>
              <a:rPr lang="en-US" altLang="ko-KR" sz="5000" b="1" dirty="0">
                <a:ln w="12700">
                  <a:solidFill>
                    <a:srgbClr val="05C2A6"/>
                  </a:solidFill>
                </a:ln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en-US" altLang="ko-KR" sz="5000" b="1" dirty="0" err="1">
                <a:ln w="12700">
                  <a:solidFill>
                    <a:srgbClr val="05C2A6"/>
                  </a:solidFill>
                </a:ln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Haeyo</a:t>
            </a:r>
            <a:r>
              <a:rPr lang="en-US" altLang="ko-KR" sz="5000" b="1" dirty="0">
                <a:ln w="12700">
                  <a:solidFill>
                    <a:srgbClr val="05C2A6"/>
                  </a:solidFill>
                </a:ln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)</a:t>
            </a:r>
            <a:endParaRPr lang="ko-KR" altLang="en-US" sz="5000" b="1" dirty="0">
              <a:ln w="12700">
                <a:solidFill>
                  <a:srgbClr val="05C2A6"/>
                </a:solidFill>
              </a:ln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35238" y="3298199"/>
            <a:ext cx="3635932" cy="398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인 가구를 위한  생활서비스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플랫폼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endParaRPr lang="ko-KR" altLang="ko-KR" sz="1600" dirty="0">
              <a:solidFill>
                <a:schemeClr val="bg1">
                  <a:lumMod val="9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EF03D4A-3F40-49E6-955C-40D9E838BBE3}"/>
              </a:ext>
            </a:extLst>
          </p:cNvPr>
          <p:cNvSpPr txBox="1"/>
          <p:nvPr/>
        </p:nvSpPr>
        <p:spPr>
          <a:xfrm>
            <a:off x="5195436" y="2739670"/>
            <a:ext cx="65606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설정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설정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개만 설정 가능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 선택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활동지역 설정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전문가 인증 서류 첨부하기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2773017-7369-445A-8695-3FFDD269B7CC}"/>
              </a:ext>
            </a:extLst>
          </p:cNvPr>
          <p:cNvSpPr txBox="1"/>
          <p:nvPr/>
        </p:nvSpPr>
        <p:spPr>
          <a:xfrm>
            <a:off x="5195436" y="1914531"/>
            <a:ext cx="656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(+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회원가입 정보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5D81060-E8B1-4094-B604-F8AA9FEF9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0513" r="55961" b="11624"/>
          <a:stretch/>
        </p:blipFill>
        <p:spPr>
          <a:xfrm>
            <a:off x="1500555" y="1411209"/>
            <a:ext cx="2602523" cy="48966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53392" y="451996"/>
            <a:ext cx="600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ko-KR" altLang="en-US" sz="3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– 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회원가입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전문가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5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9406" y="507318"/>
            <a:ext cx="8340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defRPr>
            </a:lvl1pPr>
          </a:lstStyle>
          <a:p>
            <a:r>
              <a:rPr lang="ko-KR" altLang="en-US" sz="3200" dirty="0"/>
              <a:t>기능리스트</a:t>
            </a:r>
            <a:r>
              <a:rPr lang="en-US" altLang="ko-KR" sz="3200" dirty="0"/>
              <a:t>-&lt;</a:t>
            </a:r>
            <a:r>
              <a:rPr lang="ko-KR" altLang="en-US" sz="3200" dirty="0" smtClean="0"/>
              <a:t>같이 해요</a:t>
            </a:r>
            <a:r>
              <a:rPr lang="en-US" altLang="ko-KR" sz="3200" dirty="0"/>
              <a:t>&gt; </a:t>
            </a:r>
            <a:r>
              <a:rPr lang="ko-KR" altLang="en-US" sz="3200" dirty="0"/>
              <a:t>종합 리스트 </a:t>
            </a:r>
            <a:r>
              <a:rPr lang="ko-KR" altLang="en-US" sz="3200" dirty="0" smtClean="0"/>
              <a:t>페이지</a:t>
            </a:r>
            <a:endParaRPr lang="ko-KR" altLang="en-US" sz="3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027" name="Picture 3" descr="C:\Users\임상우\Desktop\최종프젝 기록\UI\같이해요UI_1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1631" y="1392195"/>
            <a:ext cx="4178148" cy="509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660131" y="236232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같이먹어요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같이 먹어요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같이 출퇴근해요 클릭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같이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출퇴근해요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같이 나눠요 클릭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같이 나눠요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 글 출력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 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사진을 카테고리에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상관없이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랜덤으로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 아래 버튼 클릭 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게시글로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2773017-7369-445A-8695-3FFDD269B7CC}"/>
              </a:ext>
            </a:extLst>
          </p:cNvPr>
          <p:cNvSpPr txBox="1"/>
          <p:nvPr/>
        </p:nvSpPr>
        <p:spPr>
          <a:xfrm>
            <a:off x="5660131" y="1637622"/>
            <a:ext cx="656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1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08898"/>
            <a:ext cx="8340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-&lt;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같이 해요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&gt; 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특정 리스트 페이지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978913" y="2335285"/>
            <a:ext cx="58369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위치기반으로 위치를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게시 글의 위치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사진을 카테고리와 거리가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가까운순으로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배치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해당 글의 상세 페이지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 &gt;&gt;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다음 순서의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배너를 배치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&lt;&lt;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배너를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북마크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색이 생기면서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북마크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테이블에 저장된다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 글 작성 버튼 클릭 시 게시 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 페이지로 이동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2773017-7369-445A-8695-3FFDD269B7CC}"/>
              </a:ext>
            </a:extLst>
          </p:cNvPr>
          <p:cNvSpPr txBox="1"/>
          <p:nvPr/>
        </p:nvSpPr>
        <p:spPr>
          <a:xfrm>
            <a:off x="5978914" y="1637622"/>
            <a:ext cx="5681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2" descr="C:\Users\임상우\Desktop\최종프젝 기록\UI\함꼐해요 리스트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72" y="1335765"/>
            <a:ext cx="4509796" cy="5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35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14843"/>
            <a:ext cx="7404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-&lt;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같이 해요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&gt; 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게시글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페이지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임상우\Desktop\최종프젝 기록\UI\같이해요UI_3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9201" y="1353815"/>
            <a:ext cx="3954162" cy="504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753717" y="1959541"/>
            <a:ext cx="58369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위치기반으로 위치를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 글의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날짜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장소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인원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세부사진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8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조회수 출력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모임날짜를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달력으로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모임장소를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지도로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신청클릭을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참여인원이 증가하면서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참여 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&gt;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호스트에게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알림 전달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카카오 톡으로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사람에게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공유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댓글을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적고 등록을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댓글을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출력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댓글에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댓글을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다시 단다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2773017-7369-445A-8695-3FFDD269B7CC}"/>
              </a:ext>
            </a:extLst>
          </p:cNvPr>
          <p:cNvSpPr txBox="1"/>
          <p:nvPr/>
        </p:nvSpPr>
        <p:spPr>
          <a:xfrm>
            <a:off x="5798333" y="1406789"/>
            <a:ext cx="5681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8340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-&lt;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같이 해요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&gt;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게시글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 작성 페이지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임상우\Desktop\최종프젝 기록\UI\같이해요UI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58" y="1247044"/>
            <a:ext cx="4218824" cy="509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926713" y="2089716"/>
            <a:ext cx="58369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장소를 지도를 통해 설정한다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날짜를 달력을 통해 설정한다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수를 설정한다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업로드를 할 수 있게 한다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같이 먹어요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같이 출퇴근해요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같이 나눠요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등록 버튼 클릭 시 게시 글이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등록된다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 버튼 클릭 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취소되어 뒤로 가진다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2773017-7369-445A-8695-3FFDD269B7CC}"/>
              </a:ext>
            </a:extLst>
          </p:cNvPr>
          <p:cNvSpPr txBox="1"/>
          <p:nvPr/>
        </p:nvSpPr>
        <p:spPr>
          <a:xfrm>
            <a:off x="5926713" y="1413146"/>
            <a:ext cx="5681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0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7404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-&lt;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혼자 해요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&gt; 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리스트 페이지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11383" y="2048527"/>
            <a:ext cx="58369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위치기반으로 위치를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게시 글의 위치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사진을 거리에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가까운 순으로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해당 글의 상세 페이지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&gt;&gt;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다음 순서의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배너를 배치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&lt;&lt;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배너를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북마크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색이 생기면서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북마크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테이블에 저장된다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 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 버튼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게시 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 페이지로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773017-7369-445A-8695-3FFDD269B7CC}"/>
              </a:ext>
            </a:extLst>
          </p:cNvPr>
          <p:cNvSpPr txBox="1"/>
          <p:nvPr/>
        </p:nvSpPr>
        <p:spPr>
          <a:xfrm>
            <a:off x="5811383" y="1392908"/>
            <a:ext cx="5681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Picture 3" descr="C:\Users\임상우\Desktop\최종프젝 기록\UI\혼자해요 리스트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30" y="1286116"/>
            <a:ext cx="4387552" cy="50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85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7404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-&lt;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혼자 해요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&gt; 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게시글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 페이지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임상우\Desktop\최종프젝 기록\UI\혼자해요UI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92" y="1264920"/>
            <a:ext cx="4020065" cy="497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66772" y="2254474"/>
            <a:ext cx="5836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위치기반으로 위치를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 글의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세부사진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모임장소를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카카오 톡으로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사람에게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공유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댓글을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적고 등록을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댓글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댓글에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댓글을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다시 단다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773017-7369-445A-8695-3FFDD269B7CC}"/>
              </a:ext>
            </a:extLst>
          </p:cNvPr>
          <p:cNvSpPr txBox="1"/>
          <p:nvPr/>
        </p:nvSpPr>
        <p:spPr>
          <a:xfrm>
            <a:off x="5866772" y="1483525"/>
            <a:ext cx="5681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62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8340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-&lt;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혼자 해요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&gt; </a:t>
            </a:r>
            <a:r>
              <a:rPr lang="ko-KR" altLang="en-US" sz="3200" dirty="0" err="1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게시글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 작성 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페이지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146864" y="2317591"/>
            <a:ext cx="52954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장소를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지도를 통해 설정한다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업로드를 할 수 있게 한다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작성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등록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게시글이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등록된다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버튼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취소되어 뒤로 가진다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9218" name="Picture 2" descr="C:\Users\임상우\Desktop\최종프젝 기록\UI\혼자해요UI_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71" y="1234440"/>
            <a:ext cx="4576201" cy="512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773017-7369-445A-8695-3FFDD269B7CC}"/>
              </a:ext>
            </a:extLst>
          </p:cNvPr>
          <p:cNvSpPr txBox="1"/>
          <p:nvPr/>
        </p:nvSpPr>
        <p:spPr>
          <a:xfrm>
            <a:off x="6146864" y="1483525"/>
            <a:ext cx="4735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49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14181"/>
            <a:ext cx="71481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 - 전문가 추천 체크 리스트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xmlns="" id="{B3C91321-93F3-4976-AC37-8CA9BC86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00" y="1283543"/>
            <a:ext cx="4567200" cy="5112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C29E11-21D4-4E5B-965F-EC491CCECD94}"/>
              </a:ext>
            </a:extLst>
          </p:cNvPr>
          <p:cNvSpPr txBox="1"/>
          <p:nvPr/>
        </p:nvSpPr>
        <p:spPr>
          <a:xfrm>
            <a:off x="6239514" y="2339567"/>
            <a:ext cx="554883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1. </a:t>
            </a:r>
            <a:r>
              <a:rPr 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맵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클릭 시 지역 선택 리스트 출력</a:t>
            </a:r>
          </a:p>
          <a:p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서비스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카테고리 지정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원하는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일정 클릭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해당되는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추천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리스트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가 </a:t>
            </a:r>
            <a:r>
              <a:rPr 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쿼리문으로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넘겨지는지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확인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  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 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/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해당 페이지 이동 확인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클릭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시 해당 페이지 이동 확인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01742BE-E69D-4E5D-95BF-B34A23135D02}"/>
              </a:ext>
            </a:extLst>
          </p:cNvPr>
          <p:cNvSpPr txBox="1"/>
          <p:nvPr/>
        </p:nvSpPr>
        <p:spPr>
          <a:xfrm>
            <a:off x="6239514" y="1624442"/>
            <a:ext cx="318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</a:p>
        </p:txBody>
      </p:sp>
    </p:spTree>
    <p:extLst>
      <p:ext uri="{BB962C8B-B14F-4D97-AF65-F5344CB8AC3E}">
        <p14:creationId xmlns:p14="http://schemas.microsoft.com/office/powerpoint/2010/main" val="92969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29" y="507029"/>
            <a:ext cx="621195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기능리스트 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-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 </a:t>
            </a:r>
            <a:r>
              <a:rPr 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추천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 </a:t>
            </a:r>
            <a:r>
              <a:rPr 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전문가 페이지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  <a:cs typeface="+mn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C29E11-21D4-4E5B-965F-EC491CCECD94}"/>
              </a:ext>
            </a:extLst>
          </p:cNvPr>
          <p:cNvSpPr txBox="1"/>
          <p:nvPr/>
        </p:nvSpPr>
        <p:spPr>
          <a:xfrm>
            <a:off x="6646650" y="2280968"/>
            <a:ext cx="517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1. </a:t>
            </a:r>
            <a:r>
              <a:rPr 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맵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클릭 시 지역 선택 리스트 출력</a:t>
            </a:r>
          </a:p>
          <a:p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서비스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카테고리 지정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원하는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일정 클릭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해당되는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추천 리스트 </a:t>
            </a:r>
            <a:r>
              <a:rPr 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쿼리문으로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넘겨지는지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 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확인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/ 해당 페이지 이동 확인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취소)클릭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시 해당 페이지 이동 확인</a:t>
            </a:r>
          </a:p>
          <a:p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 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ko-KR" dirty="0" err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01742BE-E69D-4E5D-95BF-B34A23135D02}"/>
              </a:ext>
            </a:extLst>
          </p:cNvPr>
          <p:cNvSpPr txBox="1"/>
          <p:nvPr/>
        </p:nvSpPr>
        <p:spPr>
          <a:xfrm>
            <a:off x="6645525" y="1565843"/>
            <a:ext cx="318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</a:p>
        </p:txBody>
      </p:sp>
      <p:pic>
        <p:nvPicPr>
          <p:cNvPr id="7" name="그림 13">
            <a:extLst>
              <a:ext uri="{FF2B5EF4-FFF2-40B4-BE49-F238E27FC236}">
                <a16:creationId xmlns:a16="http://schemas.microsoft.com/office/drawing/2014/main" xmlns="" id="{90C0D17F-F721-4348-B963-C39F71D0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00" y="1417562"/>
            <a:ext cx="5227200" cy="2108876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xmlns="" id="{4D39CEA5-EF37-488E-B9A5-4587EF3E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00" y="3671673"/>
            <a:ext cx="5461200" cy="25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7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2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5EA883-ADF8-4384-854B-A47AF521B082}"/>
              </a:ext>
            </a:extLst>
          </p:cNvPr>
          <p:cNvSpPr txBox="1"/>
          <p:nvPr/>
        </p:nvSpPr>
        <p:spPr>
          <a:xfrm>
            <a:off x="802105" y="611196"/>
            <a:ext cx="1239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 차</a:t>
            </a:r>
            <a:endParaRPr lang="ko-KR" altLang="en-US" sz="4000" spc="-300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286C152-90B0-48E4-9A04-F12E2640CB0A}"/>
              </a:ext>
            </a:extLst>
          </p:cNvPr>
          <p:cNvSpPr txBox="1"/>
          <p:nvPr/>
        </p:nvSpPr>
        <p:spPr>
          <a:xfrm>
            <a:off x="1965157" y="949750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4748C335-F1F7-4CC2-B38D-93AB9F2985A2}"/>
              </a:ext>
            </a:extLst>
          </p:cNvPr>
          <p:cNvGrpSpPr/>
          <p:nvPr/>
        </p:nvGrpSpPr>
        <p:grpSpPr>
          <a:xfrm>
            <a:off x="1875209" y="1881528"/>
            <a:ext cx="2629474" cy="461665"/>
            <a:chOff x="802105" y="2134906"/>
            <a:chExt cx="2629474" cy="3468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36713" cy="346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01</a:t>
              </a:r>
              <a:endParaRPr lang="ko-KR" altLang="en-US" sz="2400" spc="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1819729" cy="346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주 제  및  목 표</a:t>
              </a:r>
              <a:endParaRPr lang="ko-KR" altLang="en-US" sz="24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170C8F1-8653-4C7C-AC3A-E023FAFF0B0D}"/>
              </a:ext>
            </a:extLst>
          </p:cNvPr>
          <p:cNvGrpSpPr/>
          <p:nvPr/>
        </p:nvGrpSpPr>
        <p:grpSpPr>
          <a:xfrm>
            <a:off x="1875209" y="2552335"/>
            <a:ext cx="3850962" cy="461665"/>
            <a:chOff x="802105" y="1857085"/>
            <a:chExt cx="3850962" cy="3468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139A89C-BF50-42A9-930D-549ED66528F1}"/>
                </a:ext>
              </a:extLst>
            </p:cNvPr>
            <p:cNvSpPr txBox="1"/>
            <p:nvPr/>
          </p:nvSpPr>
          <p:spPr>
            <a:xfrm>
              <a:off x="802105" y="1857085"/>
              <a:ext cx="655949" cy="346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02</a:t>
              </a:r>
              <a:endParaRPr lang="ko-KR" altLang="en-US" sz="2400" spc="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DB1BBAB-1DD4-40C2-81B9-827FAE86FEC9}"/>
                </a:ext>
              </a:extLst>
            </p:cNvPr>
            <p:cNvSpPr txBox="1"/>
            <p:nvPr/>
          </p:nvSpPr>
          <p:spPr>
            <a:xfrm>
              <a:off x="1611850" y="1857085"/>
              <a:ext cx="3041217" cy="346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클 라 이 언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트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 요 구 사 항</a:t>
              </a:r>
              <a:endParaRPr lang="ko-KR" altLang="en-US" sz="24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B747CD3-6CC6-4BD3-B10B-63BDB10AE0F1}"/>
              </a:ext>
            </a:extLst>
          </p:cNvPr>
          <p:cNvGrpSpPr/>
          <p:nvPr/>
        </p:nvGrpSpPr>
        <p:grpSpPr>
          <a:xfrm>
            <a:off x="1875209" y="3223142"/>
            <a:ext cx="4485751" cy="461669"/>
            <a:chOff x="802105" y="1644189"/>
            <a:chExt cx="4485751" cy="3468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1A0ADE3-27EA-4373-9F0D-CAAE18A5A8A1}"/>
                </a:ext>
              </a:extLst>
            </p:cNvPr>
            <p:cNvSpPr txBox="1"/>
            <p:nvPr/>
          </p:nvSpPr>
          <p:spPr>
            <a:xfrm>
              <a:off x="802105" y="1644191"/>
              <a:ext cx="655949" cy="346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03</a:t>
              </a:r>
              <a:endParaRPr lang="ko-KR" altLang="en-US" sz="2400" spc="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D49F61C-6094-4167-9B37-F9572D4C0726}"/>
                </a:ext>
              </a:extLst>
            </p:cNvPr>
            <p:cNvSpPr txBox="1"/>
            <p:nvPr/>
          </p:nvSpPr>
          <p:spPr>
            <a:xfrm>
              <a:off x="1611850" y="1644189"/>
              <a:ext cx="3676006" cy="346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스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토 리 보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드</a:t>
              </a:r>
              <a:r>
                <a:rPr lang="ko-KR" altLang="en-US" sz="2400" spc="-3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</a:t>
              </a:r>
              <a:r>
                <a:rPr lang="en-US" altLang="ko-KR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( 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기 능 리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스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트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</a:t>
              </a:r>
              <a:r>
                <a:rPr lang="en-US" altLang="ko-KR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) 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</a:t>
              </a:r>
              <a:endParaRPr lang="ko-KR" altLang="en-US" sz="24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EF02CC46-B1FB-4C55-966C-AE30B967D48B}"/>
              </a:ext>
            </a:extLst>
          </p:cNvPr>
          <p:cNvGrpSpPr/>
          <p:nvPr/>
        </p:nvGrpSpPr>
        <p:grpSpPr>
          <a:xfrm>
            <a:off x="1875209" y="3893953"/>
            <a:ext cx="2850688" cy="461665"/>
            <a:chOff x="802105" y="1454447"/>
            <a:chExt cx="2850688" cy="3468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BFD09C5-E6CF-49A7-93CF-0771D827C9F8}"/>
                </a:ext>
              </a:extLst>
            </p:cNvPr>
            <p:cNvSpPr txBox="1"/>
            <p:nvPr/>
          </p:nvSpPr>
          <p:spPr>
            <a:xfrm>
              <a:off x="802105" y="1454447"/>
              <a:ext cx="663964" cy="346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04</a:t>
              </a:r>
              <a:endParaRPr lang="ko-KR" altLang="en-US" sz="2400" spc="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3E5C2C0-DA70-4CF3-B97A-7D44B2B0A087}"/>
                </a:ext>
              </a:extLst>
            </p:cNvPr>
            <p:cNvSpPr txBox="1"/>
            <p:nvPr/>
          </p:nvSpPr>
          <p:spPr>
            <a:xfrm>
              <a:off x="1611850" y="1454447"/>
              <a:ext cx="2040943" cy="346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테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스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트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케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이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스</a:t>
              </a:r>
              <a:endParaRPr lang="ko-KR" altLang="en-US" sz="24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9DD70431-4834-475D-B582-6D8F65D0CFBC}"/>
              </a:ext>
            </a:extLst>
          </p:cNvPr>
          <p:cNvGrpSpPr/>
          <p:nvPr/>
        </p:nvGrpSpPr>
        <p:grpSpPr>
          <a:xfrm>
            <a:off x="1875209" y="5906376"/>
            <a:ext cx="2215899" cy="461665"/>
            <a:chOff x="802105" y="2252497"/>
            <a:chExt cx="2215899" cy="3468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FCF15BA-0121-425D-8293-C526D80BA3ED}"/>
                </a:ext>
              </a:extLst>
            </p:cNvPr>
            <p:cNvSpPr txBox="1"/>
            <p:nvPr/>
          </p:nvSpPr>
          <p:spPr>
            <a:xfrm>
              <a:off x="802105" y="2252497"/>
              <a:ext cx="649537" cy="346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07</a:t>
              </a:r>
              <a:endParaRPr lang="ko-KR" altLang="en-US" sz="2400" spc="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F8D6C82-034F-4F9A-AC7D-99089434EB23}"/>
                </a:ext>
              </a:extLst>
            </p:cNvPr>
            <p:cNvSpPr txBox="1"/>
            <p:nvPr/>
          </p:nvSpPr>
          <p:spPr>
            <a:xfrm>
              <a:off x="1611850" y="2252497"/>
              <a:ext cx="1406154" cy="346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 정 수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립</a:t>
              </a:r>
              <a:endParaRPr lang="ko-KR" altLang="en-US" sz="24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875209" y="4564760"/>
            <a:ext cx="3790048" cy="461665"/>
            <a:chOff x="1875209" y="4584480"/>
            <a:chExt cx="3790048" cy="4616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0BFD09C5-E6CF-49A7-93CF-0771D827C9F8}"/>
                </a:ext>
              </a:extLst>
            </p:cNvPr>
            <p:cNvSpPr txBox="1"/>
            <p:nvPr/>
          </p:nvSpPr>
          <p:spPr>
            <a:xfrm>
              <a:off x="1875209" y="4584480"/>
              <a:ext cx="6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05</a:t>
              </a:r>
              <a:endParaRPr lang="ko-KR" altLang="en-US" sz="2400" spc="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3E5C2C0-DA70-4CF3-B97A-7D44B2B0A087}"/>
                </a:ext>
              </a:extLst>
            </p:cNvPr>
            <p:cNvSpPr txBox="1"/>
            <p:nvPr/>
          </p:nvSpPr>
          <p:spPr>
            <a:xfrm>
              <a:off x="2684954" y="4584480"/>
              <a:ext cx="298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데 이 터 베 이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스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</a:t>
              </a:r>
              <a:r>
                <a:rPr lang="en-US" altLang="ko-KR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– E R D</a:t>
              </a:r>
              <a:endParaRPr lang="ko-KR" altLang="en-US" sz="24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879556" y="5235567"/>
            <a:ext cx="4998712" cy="461665"/>
            <a:chOff x="1879556" y="5252446"/>
            <a:chExt cx="4998712" cy="4616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BFD09C5-E6CF-49A7-93CF-0771D827C9F8}"/>
                </a:ext>
              </a:extLst>
            </p:cNvPr>
            <p:cNvSpPr txBox="1"/>
            <p:nvPr/>
          </p:nvSpPr>
          <p:spPr>
            <a:xfrm>
              <a:off x="1879556" y="5252446"/>
              <a:ext cx="6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06</a:t>
              </a:r>
              <a:endParaRPr lang="ko-KR" altLang="en-US" sz="2400" spc="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03E5C2C0-DA70-4CF3-B97A-7D44B2B0A087}"/>
                </a:ext>
              </a:extLst>
            </p:cNvPr>
            <p:cNvSpPr txBox="1"/>
            <p:nvPr/>
          </p:nvSpPr>
          <p:spPr>
            <a:xfrm>
              <a:off x="2689301" y="5252446"/>
              <a:ext cx="4188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데 이 터 베 이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스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</a:t>
              </a:r>
              <a:r>
                <a:rPr lang="en-US" altLang="ko-KR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– 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테 이 </a:t>
              </a:r>
              <a:r>
                <a:rPr lang="ko-KR" altLang="en-US" sz="2400" spc="-300" dirty="0" err="1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블</a:t>
              </a:r>
              <a:r>
                <a:rPr lang="ko-KR" altLang="en-US" sz="2400" spc="-300" dirty="0" smtClean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 상 세 표</a:t>
              </a:r>
              <a:endParaRPr lang="ko-KR" altLang="en-US" sz="24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78106" y="509662"/>
            <a:ext cx="621195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기능리스트 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-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 </a:t>
            </a:r>
            <a:r>
              <a:rPr 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추천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 </a:t>
            </a:r>
            <a:r>
              <a:rPr 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전문가 페이지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  <a:cs typeface="+mn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C29E11-21D4-4E5B-965F-EC491CCECD94}"/>
              </a:ext>
            </a:extLst>
          </p:cNvPr>
          <p:cNvSpPr txBox="1"/>
          <p:nvPr/>
        </p:nvSpPr>
        <p:spPr>
          <a:xfrm>
            <a:off x="6553784" y="2528400"/>
            <a:ext cx="517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상단 추천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리스트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페이지에서 입력한 값과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일치하는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전문가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출력</a:t>
            </a:r>
          </a:p>
          <a:p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별점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리뷰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가격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거리순에 따른 리스트 출력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페이지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버튼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클릭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시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해당 목록 리스트 출력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전문가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상세보기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   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클릭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시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해당 페이지 이동 확인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01742BE-E69D-4E5D-95BF-B34A23135D02}"/>
              </a:ext>
            </a:extLst>
          </p:cNvPr>
          <p:cNvSpPr txBox="1"/>
          <p:nvPr/>
        </p:nvSpPr>
        <p:spPr>
          <a:xfrm>
            <a:off x="6552659" y="1813275"/>
            <a:ext cx="318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</a:p>
        </p:txBody>
      </p:sp>
      <p:pic>
        <p:nvPicPr>
          <p:cNvPr id="10" name="그림 14">
            <a:extLst>
              <a:ext uri="{FF2B5EF4-FFF2-40B4-BE49-F238E27FC236}">
                <a16:creationId xmlns:a16="http://schemas.microsoft.com/office/drawing/2014/main" xmlns="" id="{EB94686C-F63A-41B1-8A20-B2480686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00" y="1386573"/>
            <a:ext cx="5359200" cy="1456853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722F54A-5832-4343-BEEC-45253CE2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0" y="2945676"/>
            <a:ext cx="5359200" cy="33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29" y="507029"/>
            <a:ext cx="527580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기능리스트 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-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 </a:t>
            </a:r>
            <a:r>
              <a:rPr 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신청서 페이지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  <a:cs typeface="+mn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C29E11-21D4-4E5B-965F-EC491CCECD94}"/>
              </a:ext>
            </a:extLst>
          </p:cNvPr>
          <p:cNvSpPr txBox="1"/>
          <p:nvPr/>
        </p:nvSpPr>
        <p:spPr>
          <a:xfrm>
            <a:off x="6238578" y="2528399"/>
            <a:ext cx="517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1.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견적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신청 카테고리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지정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세부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사항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텍스트 입력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/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10자 이상 작성 가능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사진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첨부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-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 클릭 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파일 업로드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실행 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맵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클릭 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지역 선택 리스트 출력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5.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예약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가능한 일정 선택하기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01742BE-E69D-4E5D-95BF-B34A23135D02}"/>
              </a:ext>
            </a:extLst>
          </p:cNvPr>
          <p:cNvSpPr txBox="1"/>
          <p:nvPr/>
        </p:nvSpPr>
        <p:spPr>
          <a:xfrm>
            <a:off x="6237453" y="1813274"/>
            <a:ext cx="318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</a:p>
        </p:txBody>
      </p:sp>
      <p:pic>
        <p:nvPicPr>
          <p:cNvPr id="7" name="그림 13">
            <a:extLst>
              <a:ext uri="{FF2B5EF4-FFF2-40B4-BE49-F238E27FC236}">
                <a16:creationId xmlns:a16="http://schemas.microsoft.com/office/drawing/2014/main" xmlns="" id="{D0BF1839-1884-4402-9C59-1354F45F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00" y="1345532"/>
            <a:ext cx="3685200" cy="530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14179"/>
            <a:ext cx="486543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기능리스트 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-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 결제</a:t>
            </a:r>
            <a:r>
              <a:rPr 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 페이지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  <a:cs typeface="+mn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C29E11-21D4-4E5B-965F-EC491CCECD94}"/>
              </a:ext>
            </a:extLst>
          </p:cNvPr>
          <p:cNvSpPr txBox="1"/>
          <p:nvPr/>
        </p:nvSpPr>
        <p:spPr>
          <a:xfrm>
            <a:off x="6644400" y="2528400"/>
            <a:ext cx="5173200" cy="1892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해당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결제 시스템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지정</a:t>
            </a:r>
          </a:p>
          <a:p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클릭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시 해당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결제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시스템에 따라 결제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및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페이지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이동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결제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완료 시 사용자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header 알림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설정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01742BE-E69D-4E5D-95BF-B34A23135D02}"/>
              </a:ext>
            </a:extLst>
          </p:cNvPr>
          <p:cNvSpPr txBox="1"/>
          <p:nvPr/>
        </p:nvSpPr>
        <p:spPr>
          <a:xfrm>
            <a:off x="6643275" y="1813275"/>
            <a:ext cx="318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</a:p>
        </p:txBody>
      </p:sp>
      <p:pic>
        <p:nvPicPr>
          <p:cNvPr id="10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ED21E2A-A3D7-4740-9A86-FAC8B705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00" y="2529432"/>
            <a:ext cx="5005200" cy="3581136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xmlns="" id="{1E8192D1-8955-433C-BCF0-94B83CD2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00" y="1483204"/>
            <a:ext cx="5059200" cy="60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6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09661"/>
            <a:ext cx="53912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기능리스트 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-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 </a:t>
            </a:r>
            <a:r>
              <a:rPr 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예약 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상세 정보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C29E11-21D4-4E5B-965F-EC491CCECD94}"/>
              </a:ext>
            </a:extLst>
          </p:cNvPr>
          <p:cNvSpPr txBox="1"/>
          <p:nvPr/>
        </p:nvSpPr>
        <p:spPr>
          <a:xfrm>
            <a:off x="6453974" y="2528400"/>
            <a:ext cx="517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1.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카테고리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출력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해당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전문가 출력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첨부사진 </a:t>
            </a:r>
            <a:r>
              <a:rPr 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출력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r>
              <a:rPr 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4. </a:t>
            </a:r>
            <a:r>
              <a:rPr 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위치</a:t>
            </a:r>
            <a:r>
              <a:rPr 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출력</a:t>
            </a:r>
            <a:endParaRPr lang="ko-KR" dirty="0" err="1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r>
              <a:rPr 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5. </a:t>
            </a:r>
            <a:r>
              <a:rPr 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일정</a:t>
            </a:r>
            <a:r>
              <a:rPr 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출력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r>
              <a:rPr 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6. </a:t>
            </a:r>
            <a:r>
              <a:rPr 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클릭</a:t>
            </a:r>
            <a:r>
              <a:rPr 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시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페이지</a:t>
            </a: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en-US" dirty="0" err="1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이동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01742BE-E69D-4E5D-95BF-B34A23135D02}"/>
              </a:ext>
            </a:extLst>
          </p:cNvPr>
          <p:cNvSpPr txBox="1"/>
          <p:nvPr/>
        </p:nvSpPr>
        <p:spPr>
          <a:xfrm>
            <a:off x="6452849" y="1813275"/>
            <a:ext cx="318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</a:p>
        </p:txBody>
      </p:sp>
      <p:pic>
        <p:nvPicPr>
          <p:cNvPr id="7" name="그림 14">
            <a:extLst>
              <a:ext uri="{FF2B5EF4-FFF2-40B4-BE49-F238E27FC236}">
                <a16:creationId xmlns:a16="http://schemas.microsoft.com/office/drawing/2014/main" xmlns="" id="{430EAAA4-659A-4868-AC74-278AB880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00" y="1380355"/>
            <a:ext cx="4135200" cy="50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0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12346"/>
            <a:ext cx="8071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_</a:t>
            </a:r>
            <a:r>
              <a:rPr lang="ko-KR" altLang="en-US" sz="3200" dirty="0" err="1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마이페이지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사용자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)_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나의 정보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D:\프로젝트\FINAL PROJECT\스토리보드\사진\마이페이지 - 회원정보 관리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3317" y="1604896"/>
            <a:ext cx="3743484" cy="457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1146" y="2308470"/>
            <a:ext cx="6537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시 입력된 항목별 내용을 보여줌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항목을 누르면 수정 가능한 페이지로 이동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 시 입력한 이름은 실명으로 변경 불가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비밀번호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휴대전화번호 변경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 </a:t>
            </a: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모달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통해 재확인 후 탈퇴 가능</a:t>
            </a: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최종 확인버튼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입력한 데이터 반영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773017-7369-445A-8695-3FFDD269B7CC}"/>
              </a:ext>
            </a:extLst>
          </p:cNvPr>
          <p:cNvSpPr txBox="1"/>
          <p:nvPr/>
        </p:nvSpPr>
        <p:spPr>
          <a:xfrm>
            <a:off x="5361146" y="1600198"/>
            <a:ext cx="656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7079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8071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_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마이페이지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사용자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)_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나의 정보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프로젝트\FINAL PROJECT\스토리보드\사진\마이페이지 - 비밀번호 변경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9285" y="1401190"/>
            <a:ext cx="3162500" cy="1927301"/>
          </a:xfrm>
          <a:prstGeom prst="rect">
            <a:avLst/>
          </a:prstGeom>
          <a:noFill/>
          <a:ln w="889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프로젝트\FINAL PROJECT\스토리보드\사진\마이페이지 - 휴대번호 변경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4477" y="3801274"/>
            <a:ext cx="3552116" cy="170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16744" y="3905554"/>
            <a:ext cx="296562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변경하고자 하는 전화번호 입력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&gt; ‘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인증 원해요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눌러 전송</a:t>
            </a:r>
            <a:endParaRPr lang="en-US" altLang="ko-KR" sz="1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1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전송된 인증번호 입력</a:t>
            </a:r>
            <a:endParaRPr lang="en-US" altLang="ko-KR" sz="1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‘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수정원해요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버튼을 누르면 반영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&gt; </a:t>
            </a:r>
            <a:r>
              <a:rPr lang="ko-KR" altLang="en-US" sz="13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마이페이지로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입력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135" y="1329951"/>
            <a:ext cx="3668843" cy="399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7937156" y="5420758"/>
            <a:ext cx="414363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‘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다시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생각해볼게요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버튼 클릭 시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유지 </a:t>
            </a:r>
            <a:endParaRPr lang="en-US" altLang="ko-KR" sz="1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‘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탈퇴 버튼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lang="en-US" altLang="ko-KR" sz="1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데이터 전체 삭제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1639" y="1393710"/>
            <a:ext cx="33758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비밀번호가 동일한지 확인 차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endParaRPr lang="en-US" altLang="ko-KR" sz="1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 기준과 맞으면 비밀번호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변경되고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입력한 </a:t>
            </a:r>
            <a:r>
              <a:rPr lang="ko-KR" altLang="en-US" sz="1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반영 </a:t>
            </a:r>
          </a:p>
        </p:txBody>
      </p:sp>
    </p:spTree>
    <p:extLst>
      <p:ext uri="{BB962C8B-B14F-4D97-AF65-F5344CB8AC3E}">
        <p14:creationId xmlns:p14="http://schemas.microsoft.com/office/powerpoint/2010/main" val="41055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795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_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마이페이지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사용자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)_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커뮤니티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43120" y="5323999"/>
            <a:ext cx="4596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해당되는 주제의 글만 나옴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사진의 우측 상단의 찜 버튼을 통해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북마크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0" y="1324220"/>
            <a:ext cx="4982320" cy="379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549" y="1324220"/>
            <a:ext cx="6211214" cy="379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863414" y="5323999"/>
            <a:ext cx="55974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버튼 클릭 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찜한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글 중 해당하는 주제의 글이 출력</a:t>
            </a:r>
          </a:p>
        </p:txBody>
      </p:sp>
    </p:spTree>
    <p:extLst>
      <p:ext uri="{BB962C8B-B14F-4D97-AF65-F5344CB8AC3E}">
        <p14:creationId xmlns:p14="http://schemas.microsoft.com/office/powerpoint/2010/main" val="20301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45154" y="507029"/>
            <a:ext cx="795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_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마이페이지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사용자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)_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커뮤니티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873" y="1454033"/>
            <a:ext cx="4514765" cy="484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39317" y="2388246"/>
            <a:ext cx="61556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전체선택 버튼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댓글의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전체 항목 선택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: 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삭제 버튼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선택한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댓글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삭제되며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데이터에서도 삭제됨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댓글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선택이 가능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하단 중앙 숫자와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&lt;&lt;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&gt;&gt;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댓글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페이지로 이동이 가능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댓글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검색의 검색버튼을 통해 원하는 기간 설정 후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검색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 도출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2773017-7369-445A-8695-3FFDD269B7CC}"/>
              </a:ext>
            </a:extLst>
          </p:cNvPr>
          <p:cNvSpPr txBox="1"/>
          <p:nvPr/>
        </p:nvSpPr>
        <p:spPr>
          <a:xfrm>
            <a:off x="5839319" y="1600197"/>
            <a:ext cx="594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55483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9123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_</a:t>
            </a:r>
            <a:r>
              <a:rPr lang="ko-KR" altLang="en-US" sz="3200" dirty="0" err="1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마이페이지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전문가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)_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전문가 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프로필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bit\Desktop\새 폴더\전문가 프로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82" y="1390650"/>
            <a:ext cx="4122918" cy="49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15149" y="1524000"/>
            <a:ext cx="442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5150" y="2137291"/>
            <a:ext cx="4429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등록된 전문가 정보 리스트 출력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 버튼 클릭 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입력창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활성화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프로필 사진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증명서 등록 버튼 클릭 시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 첨부 창 팝업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활동지역 수정 시 주소 창 팝업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8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10419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_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마이페이지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전문가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)_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예약 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일정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&amp;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상세페이지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5149" y="1524000"/>
            <a:ext cx="442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Picture 2" descr="C:\Users\bit\Desktop\새 폴더\전문가 일정 내역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0" y="1304925"/>
            <a:ext cx="3498099" cy="287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bit\Desktop\새 폴더\예약 상세페이지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13856" y="3202335"/>
            <a:ext cx="3461250" cy="327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915150" y="2137291"/>
            <a:ext cx="44291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전문가의 예약 리스트 출력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일정 클릭 시 상세페이지로 이동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 찍힌 지도 창 팝업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 보내기 클릭 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채팅창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팝업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23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60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01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주제 및 목표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6157787" y="2699694"/>
            <a:ext cx="4547285" cy="1386256"/>
            <a:chOff x="676242" y="1771805"/>
            <a:chExt cx="5711981" cy="1741318"/>
          </a:xfrm>
        </p:grpSpPr>
        <p:pic>
          <p:nvPicPr>
            <p:cNvPr id="17" name="그림 9" descr="텍스트이(가) 표시된 사진&#10;&#10;자동 생성된 설명">
              <a:extLst>
                <a:ext uri="{FF2B5EF4-FFF2-40B4-BE49-F238E27FC236}">
                  <a16:creationId xmlns="" xmlns:a16="http://schemas.microsoft.com/office/drawing/2014/main" id="{F2DFEDF7-3AE4-4118-8FB4-C7A4F5D03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792"/>
            <a:stretch/>
          </p:blipFill>
          <p:spPr>
            <a:xfrm>
              <a:off x="676242" y="1771805"/>
              <a:ext cx="5711981" cy="1741318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986214" y="2202434"/>
              <a:ext cx="904841" cy="361070"/>
            </a:xfrm>
            <a:prstGeom prst="rect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EC29918-8489-421A-8CD2-E1FA722E1A26}"/>
              </a:ext>
            </a:extLst>
          </p:cNvPr>
          <p:cNvSpPr txBox="1"/>
          <p:nvPr/>
        </p:nvSpPr>
        <p:spPr>
          <a:xfrm>
            <a:off x="778679" y="1369128"/>
            <a:ext cx="7546614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증가에 따라 다양한 소비행태와 라이스타일이 활성화 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가구로서 독립적인 생활을 건강하게 누릴 수 있도록 </a:t>
            </a:r>
            <a:r>
              <a:rPr lang="en-US" altLang="ko-KR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ko-KR" altLang="ko-KR" sz="15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lang="ko-KR" altLang="ko-KR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제공</a:t>
            </a:r>
            <a:endParaRPr lang="en-US" altLang="ko-KR" sz="15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en-US" altLang="ko-KR" sz="1900" b="1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900" b="1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가구를 위한  생활서비스 </a:t>
            </a:r>
            <a:r>
              <a:rPr lang="en-US" altLang="ko-KR" sz="19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900" b="1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 </a:t>
            </a:r>
            <a:r>
              <a:rPr lang="en-US" altLang="ko-KR" sz="1900" b="1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900" b="1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해요</a:t>
            </a:r>
            <a:r>
              <a:rPr lang="en-US" altLang="ko-KR" sz="1900" b="1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 </a:t>
            </a:r>
            <a:r>
              <a:rPr lang="ko-KR" altLang="en-US" sz="1900" b="1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기획 </a:t>
            </a:r>
            <a:endParaRPr lang="ko-KR" sz="19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935665" y="2222205"/>
            <a:ext cx="283535" cy="265814"/>
          </a:xfrm>
          <a:prstGeom prst="rightArrow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bit\Desktop\KakaoTalk_20210304_17584548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5" y="2699693"/>
            <a:ext cx="4813497" cy="253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it\Documents\카카오톡 받은 파일\KakaoTalk_20210304_175924221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5887" y="4195236"/>
            <a:ext cx="3780602" cy="234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it\Documents\카카오톡 받은 파일\KakaoTalk_20210304_175857541.p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665" y="5366015"/>
            <a:ext cx="4813497" cy="105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4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964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_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마이페이지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전문가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)_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전문가 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완료 일정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5149" y="1524000"/>
            <a:ext cx="442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5150" y="2137291"/>
            <a:ext cx="442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달의 완료된 일정 리스트 출력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기본기간 한달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 조정 기능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달력 창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월별 일정 그래프 출력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2" name="Picture 2" descr="C:\Users\bit\Desktop\새 폴더\전문가_완료된 일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82" y="1524000"/>
            <a:ext cx="5535333" cy="457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5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14810"/>
            <a:ext cx="1099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_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마이페이지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사용자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)_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예약리스트 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수정 및 삭제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5149" y="1524000"/>
            <a:ext cx="442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5150" y="2137291"/>
            <a:ext cx="4429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예약한 예약 리스트 출력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수정 클릭 시 일정 창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달력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일정일 수정 활성화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수정 완료 후 수정확인 창 팝업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예약취소 클릭 시 취소확인 창 팝업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70" name="Picture 2" descr="C:\Users\bit\Desktop\새 폴더\사용자_예약일정_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4409532" cy="47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bit\Desktop\새 폴더\사용자_예약일정 수정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99" y="3435194"/>
            <a:ext cx="3343033" cy="27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bit\Desktop\새 폴더\사용자_예약취소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19135" y="4928574"/>
            <a:ext cx="2347784" cy="139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67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14810"/>
            <a:ext cx="8597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_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마이페이지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사용자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)_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예약페이지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5149" y="1524000"/>
            <a:ext cx="442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5150" y="2137291"/>
            <a:ext cx="4631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상세 클릭 시 예약 내역페이지로 이동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위치보기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 찍힌 지도 창 팝업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보내기 클릭 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채팅창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팝업</a:t>
            </a:r>
          </a:p>
          <a:p>
            <a:pPr marL="342900" indent="-342900">
              <a:buAutoNum type="arabicPeriod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4" name="Picture 2" descr="C:\Users\bit\Desktop\새 폴더\사용자_예약상세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110" y="1338483"/>
            <a:ext cx="4525319" cy="21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bit\Desktop\새 폴더\사용자의 예약 상세페이지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5461" y="3312914"/>
            <a:ext cx="4311899" cy="320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3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14810"/>
            <a:ext cx="108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 _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마이페이지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사용자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)_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사용자의 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완료된 서비스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5149" y="1524000"/>
            <a:ext cx="442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5150" y="2137291"/>
            <a:ext cx="4631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완료된 서비스 리스트 출력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삭제 클릭 시 삭제확인 창 팝업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후기작성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후기 작성 창 팝업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219" name="Picture 3" descr="C:\Users\bit\Desktop\새 폴더\완료일정_후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5" y="1481199"/>
            <a:ext cx="6030970" cy="482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bit\Desktop\새 폴더\예약일정삭제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69988" y="4081848"/>
            <a:ext cx="2067697" cy="10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38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514810"/>
            <a:ext cx="11097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_</a:t>
            </a:r>
            <a:r>
              <a:rPr lang="ko-KR" altLang="en-US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마이페이지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사용자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)_</a:t>
            </a:r>
            <a:r>
              <a:rPr lang="ko-KR" altLang="en-US" sz="3200" dirty="0" err="1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찜한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전문가 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/ 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후기리스트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5149" y="1524000"/>
            <a:ext cx="442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5150" y="2137291"/>
            <a:ext cx="4631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북마크한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전문가 리스트 출력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북마크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찜하기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북마크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해제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&gt;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리스트 다시 불러오기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내가 쓴 후기 리스트 출력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후기작성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후기 작성 창 팝업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42" name="Picture 2" descr="C:\Users\bit\Desktop\새 폴더\찜한 전문가 리스트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484" y="1459822"/>
            <a:ext cx="6000231" cy="232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bit\Desktop\새 폴더\내가 쓴 후기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314" y="4149409"/>
            <a:ext cx="6064572" cy="209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bit\Desktop\새 폴더\내가 쓴 후기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9886" y="4886290"/>
            <a:ext cx="2923954" cy="13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0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04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05161"/>
            <a:ext cx="276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테스트 케이스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8963" y="1253086"/>
            <a:ext cx="10054073" cy="52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910356" y="771900"/>
            <a:ext cx="2233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해요</a:t>
            </a:r>
            <a:r>
              <a:rPr lang="en-US" altLang="ko-KR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케이스</a:t>
            </a:r>
            <a:r>
              <a:rPr lang="en-US" altLang="ko-KR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200" i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xlsx</a:t>
            </a:r>
            <a:r>
              <a:rPr lang="en-US" altLang="ko-KR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참고</a:t>
            </a:r>
            <a:endParaRPr lang="ko-KR" altLang="en-US" sz="1200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6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05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051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일정수립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42D1FA4E-C201-4CD8-A657-FA1A31136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" t="26699" r="25665" b="15221"/>
          <a:stretch/>
        </p:blipFill>
        <p:spPr>
          <a:xfrm>
            <a:off x="1061629" y="1264169"/>
            <a:ext cx="10702163" cy="50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9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05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05161"/>
            <a:ext cx="4543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DataBase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설계 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- ERD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bit\Desktop\KakaoTalk_20210305_104138193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3" b="2879"/>
          <a:stretch/>
        </p:blipFill>
        <p:spPr bwMode="auto">
          <a:xfrm>
            <a:off x="1593669" y="1212938"/>
            <a:ext cx="9195425" cy="516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552612" y="775161"/>
            <a:ext cx="1561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Haeyo_DB.txt  </a:t>
            </a:r>
            <a:r>
              <a:rPr lang="ko-KR" altLang="en-US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참고</a:t>
            </a:r>
            <a:endParaRPr lang="ko-KR" altLang="en-US" sz="1200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34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05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05161"/>
            <a:ext cx="6118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DataBase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r>
              <a:rPr lang="ko-KR" altLang="en-US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설계 </a:t>
            </a:r>
            <a:r>
              <a:rPr lang="en-US" altLang="ko-KR" sz="3200" dirty="0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- </a:t>
            </a:r>
            <a:r>
              <a:rPr lang="ko-KR" altLang="en-US" sz="3200" dirty="0" err="1" smtClean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데이터상세표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9966" y="1793231"/>
            <a:ext cx="5519936" cy="363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4079" y="1780677"/>
            <a:ext cx="6026331" cy="364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919063" y="771900"/>
            <a:ext cx="218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해요</a:t>
            </a:r>
            <a:r>
              <a:rPr lang="en-US" altLang="ko-KR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i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데이터상세표</a:t>
            </a:r>
            <a:r>
              <a:rPr lang="en-US" altLang="ko-KR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200" i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xlsx</a:t>
            </a:r>
            <a:r>
              <a:rPr lang="en-US" altLang="ko-KR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참고</a:t>
            </a:r>
            <a:endParaRPr lang="ko-KR" altLang="en-US" sz="1200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23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2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62F7D08-5341-4FF9-B27B-1F6C7424F031}"/>
              </a:ext>
            </a:extLst>
          </p:cNvPr>
          <p:cNvSpPr txBox="1"/>
          <p:nvPr/>
        </p:nvSpPr>
        <p:spPr>
          <a:xfrm>
            <a:off x="3261286" y="2722501"/>
            <a:ext cx="5535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감사합니다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68268" y="2137726"/>
            <a:ext cx="2721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24037"/>
                </a:solidFill>
                <a:latin typeface="여기어때 잘난체 OTF" pitchFamily="34" charset="-127"/>
                <a:ea typeface="여기어때 잘난체 OTF" pitchFamily="34" charset="-127"/>
              </a:rPr>
              <a:t>THANK YOU</a:t>
            </a:r>
            <a:endParaRPr lang="ko-KR" altLang="en-US" sz="3200" dirty="0">
              <a:solidFill>
                <a:srgbClr val="024037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60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01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주제 및 목표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0AF4515-0ADB-48E7-B4A4-06A1C990D260}"/>
              </a:ext>
            </a:extLst>
          </p:cNvPr>
          <p:cNvSpPr txBox="1"/>
          <p:nvPr/>
        </p:nvSpPr>
        <p:spPr>
          <a:xfrm>
            <a:off x="1514862" y="5145847"/>
            <a:ext cx="1838965" cy="50013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2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주거 트렌드 타겟</a:t>
            </a:r>
            <a:endParaRPr 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4D0ACF30-1700-41F7-B4C2-99C4F5919929}"/>
              </a:ext>
            </a:extLst>
          </p:cNvPr>
          <p:cNvCxnSpPr/>
          <p:nvPr/>
        </p:nvCxnSpPr>
        <p:spPr>
          <a:xfrm>
            <a:off x="2154944" y="4938589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EC29918-8489-421A-8CD2-E1FA722E1A26}"/>
              </a:ext>
            </a:extLst>
          </p:cNvPr>
          <p:cNvSpPr txBox="1"/>
          <p:nvPr/>
        </p:nvSpPr>
        <p:spPr>
          <a:xfrm>
            <a:off x="4685904" y="5145847"/>
            <a:ext cx="2555508" cy="96180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2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1인 가구 전용</a:t>
            </a:r>
          </a:p>
          <a:p>
            <a:pPr algn="ctr">
              <a:lnSpc>
                <a:spcPct val="150000"/>
              </a:lnSpc>
            </a:pPr>
            <a:r>
              <a:rPr lang="ko-KR" sz="2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전문가 연결 서비스 제공</a:t>
            </a:r>
            <a:endParaRPr 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A6CE6367-BE1B-4051-9B94-0AB9CC7BF1B3}"/>
              </a:ext>
            </a:extLst>
          </p:cNvPr>
          <p:cNvCxnSpPr/>
          <p:nvPr/>
        </p:nvCxnSpPr>
        <p:spPr>
          <a:xfrm>
            <a:off x="5684258" y="4938589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1367578-6588-4B8E-A553-AADD19FB29B1}"/>
              </a:ext>
            </a:extLst>
          </p:cNvPr>
          <p:cNvSpPr txBox="1"/>
          <p:nvPr/>
        </p:nvSpPr>
        <p:spPr>
          <a:xfrm>
            <a:off x="8875998" y="5145847"/>
            <a:ext cx="1838965" cy="96180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2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1인 가구생활에</a:t>
            </a:r>
            <a:endParaRPr 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sz="2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필요한 정보 공유</a:t>
            </a:r>
            <a:endParaRPr 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91D149DA-4ADE-4B1A-921E-FD0D3A8CAE29}"/>
              </a:ext>
            </a:extLst>
          </p:cNvPr>
          <p:cNvCxnSpPr/>
          <p:nvPr/>
        </p:nvCxnSpPr>
        <p:spPr>
          <a:xfrm>
            <a:off x="9516080" y="4938589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741438" y="2512548"/>
            <a:ext cx="2108085" cy="2108085"/>
            <a:chOff x="8741438" y="2661410"/>
            <a:chExt cx="2108085" cy="2108085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A726B1C0-B66C-4618-BB77-A9F7559D87D3}"/>
                </a:ext>
              </a:extLst>
            </p:cNvPr>
            <p:cNvSpPr/>
            <p:nvPr/>
          </p:nvSpPr>
          <p:spPr>
            <a:xfrm>
              <a:off x="8741438" y="2661410"/>
              <a:ext cx="2108085" cy="21080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래픽 31" descr="소셜 네트워크">
              <a:extLst>
                <a:ext uri="{FF2B5EF4-FFF2-40B4-BE49-F238E27FC236}">
                  <a16:creationId xmlns="" xmlns:a16="http://schemas.microsoft.com/office/drawing/2014/main" id="{07BD85D9-F20A-4ED8-9959-8E946EFFE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7041" y="3075840"/>
              <a:ext cx="1278079" cy="1278079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380302" y="2512548"/>
            <a:ext cx="2108085" cy="2108085"/>
            <a:chOff x="1380302" y="2661410"/>
            <a:chExt cx="2108085" cy="2108085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8D6C4C6A-E704-4189-88FE-5E2B548F78F5}"/>
                </a:ext>
              </a:extLst>
            </p:cNvPr>
            <p:cNvSpPr/>
            <p:nvPr/>
          </p:nvSpPr>
          <p:spPr>
            <a:xfrm>
              <a:off x="1380302" y="2661410"/>
              <a:ext cx="2108085" cy="21080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8">
              <a:extLst>
                <a:ext uri="{FF2B5EF4-FFF2-40B4-BE49-F238E27FC236}">
                  <a16:creationId xmlns="" xmlns:a16="http://schemas.microsoft.com/office/drawing/2014/main" id="{47A77891-55D2-4CC2-88BC-9B1FAB251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6218" y="2968945"/>
              <a:ext cx="1405746" cy="1405746"/>
            </a:xfrm>
            <a:prstGeom prst="rect">
              <a:avLst/>
            </a:prstGeom>
          </p:spPr>
        </p:pic>
      </p:grpSp>
      <p:sp>
        <p:nvSpPr>
          <p:cNvPr id="40" name="사각형: 둥근 모서리 9">
            <a:extLst>
              <a:ext uri="{FF2B5EF4-FFF2-40B4-BE49-F238E27FC236}">
                <a16:creationId xmlns="" xmlns:a16="http://schemas.microsoft.com/office/drawing/2014/main" id="{B5D91676-851C-42AA-8509-57C3D5910E51}"/>
              </a:ext>
            </a:extLst>
          </p:cNvPr>
          <p:cNvSpPr/>
          <p:nvPr/>
        </p:nvSpPr>
        <p:spPr>
          <a:xfrm>
            <a:off x="4759458" y="1222247"/>
            <a:ext cx="2408400" cy="926400"/>
          </a:xfrm>
          <a:prstGeom prst="round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1인 가구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909616" y="2512548"/>
            <a:ext cx="2108085" cy="2108085"/>
            <a:chOff x="5043337" y="2661410"/>
            <a:chExt cx="2108085" cy="2108085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C06EBB56-A45D-465F-BADF-B9A3C15AAD55}"/>
                </a:ext>
              </a:extLst>
            </p:cNvPr>
            <p:cNvSpPr/>
            <p:nvPr/>
          </p:nvSpPr>
          <p:spPr>
            <a:xfrm>
              <a:off x="5043337" y="2661410"/>
              <a:ext cx="2108085" cy="210808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래픽 13">
              <a:extLst>
                <a:ext uri="{FF2B5EF4-FFF2-40B4-BE49-F238E27FC236}">
                  <a16:creationId xmlns="" xmlns:a16="http://schemas.microsoft.com/office/drawing/2014/main" id="{5D7509C5-DF9D-4BCF-9B65-9E3396B0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22400" y="3095400"/>
              <a:ext cx="1141200" cy="113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18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02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05161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클라이언트 요구사항</a:t>
            </a:r>
            <a:endParaRPr lang="en-US" altLang="ko-KR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38320" y="2472664"/>
            <a:ext cx="5286322" cy="39527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466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04407" y="1412094"/>
            <a:ext cx="2554147" cy="833377"/>
          </a:xfrm>
          <a:prstGeom prst="round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</a:t>
            </a:r>
            <a:endParaRPr lang="ko-KR" altLang="en-US" sz="3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733446" y="1412093"/>
            <a:ext cx="2554147" cy="833377"/>
          </a:xfrm>
          <a:prstGeom prst="round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 dirty="0" smtClean="0">
                <a:solidFill>
                  <a:srgbClr val="05C2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ko-KR" altLang="en-US" sz="3000" b="1" dirty="0">
              <a:solidFill>
                <a:srgbClr val="05C2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8319" y="2583583"/>
            <a:ext cx="52863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고객과 전문가가 서로 신뢰할 수 있는 시장 구조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손쉬운 회원에서 전문가 가입 전환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가구를 위한 간단한 수리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청소 서비스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위치를 중점으로 전문가 추천 서비스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손쉽게 전문가와의 일정 조율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전문가를 이용한 사용자만 후기 작성을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가능하게 하여 보다 신뢰성 있는 정보 제공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67360" y="2472664"/>
            <a:ext cx="5286322" cy="39527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378987" y="2583582"/>
            <a:ext cx="52853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lvl1pPr>
          </a:lstStyle>
          <a:p>
            <a:pPr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정보전달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혼자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커뮤니티와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참여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커뮤니티로 분리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속 소모임 서비스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위치기반 서비스를 통해 내 주변 게시글 추천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북마크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기능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 공유하기 기능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게시글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모아보기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86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47500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기능리스트 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- </a:t>
            </a:r>
            <a:r>
              <a:rPr lang="en-US" altLang="ko-KR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메인페이지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  <a:cs typeface="+mn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C29E11-21D4-4E5B-965F-EC491CCECD94}"/>
              </a:ext>
            </a:extLst>
          </p:cNvPr>
          <p:cNvSpPr txBox="1"/>
          <p:nvPr/>
        </p:nvSpPr>
        <p:spPr>
          <a:xfrm>
            <a:off x="6644400" y="2528400"/>
            <a:ext cx="517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1.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예약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및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채팅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알림</a:t>
            </a: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설정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전문가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견적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바로가기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모임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리스트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출력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4.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챗봇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기능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01742BE-E69D-4E5D-95BF-B34A23135D02}"/>
              </a:ext>
            </a:extLst>
          </p:cNvPr>
          <p:cNvSpPr txBox="1"/>
          <p:nvPr/>
        </p:nvSpPr>
        <p:spPr>
          <a:xfrm>
            <a:off x="6643275" y="1813275"/>
            <a:ext cx="318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</a:p>
        </p:txBody>
      </p:sp>
      <p:pic>
        <p:nvPicPr>
          <p:cNvPr id="10" name="그림 13">
            <a:extLst>
              <a:ext uri="{FF2B5EF4-FFF2-40B4-BE49-F238E27FC236}">
                <a16:creationId xmlns:a16="http://schemas.microsoft.com/office/drawing/2014/main" xmlns="" id="{0844E38E-083C-4203-AF05-B1D95B1C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1200710"/>
            <a:ext cx="5041200" cy="50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1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509662"/>
            <a:ext cx="47500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기능리스트 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- </a:t>
            </a:r>
            <a:r>
              <a:rPr lang="en-US" altLang="ko-KR" sz="3200" dirty="0" err="1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  <a:cs typeface="+mn-lt"/>
              </a:rPr>
              <a:t>메인페이지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  <a:cs typeface="+mn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DC29E11-21D4-4E5B-965F-EC491CCECD94}"/>
              </a:ext>
            </a:extLst>
          </p:cNvPr>
          <p:cNvSpPr txBox="1"/>
          <p:nvPr/>
        </p:nvSpPr>
        <p:spPr>
          <a:xfrm>
            <a:off x="6644400" y="2528400"/>
            <a:ext cx="517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1.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혼자해요</a:t>
            </a:r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북마크</a:t>
            </a:r>
            <a:r>
              <a:rPr 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기능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지역별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+mn-lt"/>
              </a:rPr>
              <a:t>추천 리스트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01742BE-E69D-4E5D-95BF-B34A23135D02}"/>
              </a:ext>
            </a:extLst>
          </p:cNvPr>
          <p:cNvSpPr txBox="1"/>
          <p:nvPr/>
        </p:nvSpPr>
        <p:spPr>
          <a:xfrm>
            <a:off x="6643275" y="1813275"/>
            <a:ext cx="318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</a:p>
        </p:txBody>
      </p:sp>
      <p:pic>
        <p:nvPicPr>
          <p:cNvPr id="7" name="그림 13">
            <a:extLst>
              <a:ext uri="{FF2B5EF4-FFF2-40B4-BE49-F238E27FC236}">
                <a16:creationId xmlns:a16="http://schemas.microsoft.com/office/drawing/2014/main" xmlns="" id="{7F143555-7B1D-434B-AE16-2D2C7EDD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00" y="1535998"/>
            <a:ext cx="5209200" cy="376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7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56840" y="509662"/>
            <a:ext cx="3929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 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- 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로그인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3749F42-6AB9-4A31-B727-AB51E99B6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99" t="31445" r="42595" b="24945"/>
          <a:stretch/>
        </p:blipFill>
        <p:spPr>
          <a:xfrm>
            <a:off x="1348400" y="2164466"/>
            <a:ext cx="2805033" cy="32914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16285A2-D813-409C-BAAE-3C9237E5B77C}"/>
              </a:ext>
            </a:extLst>
          </p:cNvPr>
          <p:cNvSpPr txBox="1"/>
          <p:nvPr/>
        </p:nvSpPr>
        <p:spPr>
          <a:xfrm>
            <a:off x="5237578" y="2902825"/>
            <a:ext cx="6377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로그인 상태로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 버튼을 누르면 비밀번호 찾기 페이지로 이동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누르면 회원가입 페이지로 이동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SNS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SNS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해당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연결되어 작동하는지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9CC802B-E307-44CB-A551-BF3E005C67DE}"/>
              </a:ext>
            </a:extLst>
          </p:cNvPr>
          <p:cNvSpPr txBox="1"/>
          <p:nvPr/>
        </p:nvSpPr>
        <p:spPr>
          <a:xfrm>
            <a:off x="5254053" y="2164466"/>
            <a:ext cx="656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</a:p>
        </p:txBody>
      </p:sp>
    </p:spTree>
    <p:extLst>
      <p:ext uri="{BB962C8B-B14F-4D97-AF65-F5344CB8AC3E}">
        <p14:creationId xmlns:p14="http://schemas.microsoft.com/office/powerpoint/2010/main" val="13076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05C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7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Part 03</a:t>
            </a:r>
            <a:endParaRPr lang="ko-KR" altLang="en-US" sz="16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53392" y="451996"/>
            <a:ext cx="600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기능리스트</a:t>
            </a:r>
            <a:r>
              <a:rPr lang="ko-KR" altLang="en-US" sz="36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– 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회원가입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(</a:t>
            </a:r>
            <a:r>
              <a:rPr lang="ko-KR" altLang="en-US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사용자</a:t>
            </a:r>
            <a:r>
              <a:rPr lang="en-US" altLang="ko-KR" sz="3200" dirty="0">
                <a:solidFill>
                  <a:schemeClr val="accent2"/>
                </a:solidFill>
                <a:latin typeface="여기어때 잘난체 OTF" pitchFamily="34" charset="-127"/>
                <a:ea typeface="여기어때 잘난체 OTF" pitchFamily="34" charset="-127"/>
              </a:rPr>
              <a:t>)</a:t>
            </a:r>
            <a:endParaRPr lang="ko-KR" altLang="en-US" sz="3200" dirty="0">
              <a:solidFill>
                <a:schemeClr val="accent2"/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652A3A3B-7D8A-4A35-8235-E87BFCB6B5DF}"/>
              </a:ext>
            </a:extLst>
          </p:cNvPr>
          <p:cNvGrpSpPr/>
          <p:nvPr/>
        </p:nvGrpSpPr>
        <p:grpSpPr>
          <a:xfrm>
            <a:off x="1418844" y="1600199"/>
            <a:ext cx="2720340" cy="4821825"/>
            <a:chOff x="2506980" y="1695455"/>
            <a:chExt cx="1718310" cy="35509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E51A06D1-6469-4E97-B31A-B3A2BEB6E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375" t="27945" r="45531" b="25693"/>
            <a:stretch/>
          </p:blipFill>
          <p:spPr>
            <a:xfrm>
              <a:off x="2506980" y="1695455"/>
              <a:ext cx="1718310" cy="317943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26D12368-291A-4239-99DA-D5D537CE6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375" t="78361" r="45531" b="14917"/>
            <a:stretch/>
          </p:blipFill>
          <p:spPr>
            <a:xfrm>
              <a:off x="2506980" y="4785361"/>
              <a:ext cx="1718310" cy="46100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EF03D4A-3F40-49E6-955C-40D9E838BBE3}"/>
              </a:ext>
            </a:extLst>
          </p:cNvPr>
          <p:cNvSpPr txBox="1"/>
          <p:nvPr/>
        </p:nvSpPr>
        <p:spPr>
          <a:xfrm>
            <a:off x="5254051" y="2238728"/>
            <a:ext cx="65606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형식으로 작성하였는지 유효성검사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난이도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숫자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기호로 구성 및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글자 이상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연락처 번호입력 폼 번호 외에 입력불가 유효성 검사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프로필 사진 업로드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이용약관 동의 후 회원가입 가능하도록 설정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6.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회원가입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SNS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해당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연결되어 작동하도록 설정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lain" startAt="3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2773017-7369-445A-8695-3FFDD269B7CC}"/>
              </a:ext>
            </a:extLst>
          </p:cNvPr>
          <p:cNvSpPr txBox="1"/>
          <p:nvPr/>
        </p:nvSpPr>
        <p:spPr>
          <a:xfrm>
            <a:off x="5254052" y="1600198"/>
            <a:ext cx="656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</a:p>
        </p:txBody>
      </p:sp>
    </p:spTree>
    <p:extLst>
      <p:ext uri="{BB962C8B-B14F-4D97-AF65-F5344CB8AC3E}">
        <p14:creationId xmlns:p14="http://schemas.microsoft.com/office/powerpoint/2010/main" val="81603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1845</Words>
  <Application>Microsoft Office PowerPoint</Application>
  <PresentationFormat>사용자 지정</PresentationFormat>
  <Paragraphs>417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bit</cp:lastModifiedBy>
  <cp:revision>190</cp:revision>
  <dcterms:created xsi:type="dcterms:W3CDTF">2020-07-12T23:40:59Z</dcterms:created>
  <dcterms:modified xsi:type="dcterms:W3CDTF">2021-03-05T02:52:45Z</dcterms:modified>
</cp:coreProperties>
</file>